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0" r:id="rId5"/>
    <p:sldId id="261" r:id="rId6"/>
    <p:sldId id="258" r:id="rId7"/>
    <p:sldId id="262" r:id="rId8"/>
    <p:sldId id="263" r:id="rId9"/>
    <p:sldId id="266" r:id="rId10"/>
    <p:sldId id="264" r:id="rId11"/>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6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B3402F-597A-488B-94E2-80FBA30F5D5C}"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3672060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B3402F-597A-488B-94E2-80FBA30F5D5C}"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761555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B3402F-597A-488B-94E2-80FBA30F5D5C}"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269323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B3402F-597A-488B-94E2-80FBA30F5D5C}"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45192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B3402F-597A-488B-94E2-80FBA30F5D5C}" type="datetimeFigureOut">
              <a:rPr lang="en-GB" smtClean="0"/>
              <a:t>30/11/2022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61641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B3402F-597A-488B-94E2-80FBA30F5D5C}"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3671177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B3402F-597A-488B-94E2-80FBA30F5D5C}" type="datetimeFigureOut">
              <a:rPr lang="en-GB" smtClean="0"/>
              <a:t>30/11/2022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856598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B3402F-597A-488B-94E2-80FBA30F5D5C}" type="datetimeFigureOut">
              <a:rPr lang="en-GB" smtClean="0"/>
              <a:t>30/11/2022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339467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3402F-597A-488B-94E2-80FBA30F5D5C}" type="datetimeFigureOut">
              <a:rPr lang="en-GB" smtClean="0"/>
              <a:t>30/11/2022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118262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B3402F-597A-488B-94E2-80FBA30F5D5C}"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303180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B3402F-597A-488B-94E2-80FBA30F5D5C}" type="datetimeFigureOut">
              <a:rPr lang="en-GB" smtClean="0"/>
              <a:t>30/11/2022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9303E2-F76A-4974-A7E4-F3A455EB5866}" type="slidenum">
              <a:rPr lang="en-GB" smtClean="0"/>
              <a:t>‹#›</a:t>
            </a:fld>
            <a:endParaRPr lang="en-GB"/>
          </a:p>
        </p:txBody>
      </p:sp>
    </p:spTree>
    <p:extLst>
      <p:ext uri="{BB962C8B-B14F-4D97-AF65-F5344CB8AC3E}">
        <p14:creationId xmlns:p14="http://schemas.microsoft.com/office/powerpoint/2010/main" val="796992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3402F-597A-488B-94E2-80FBA30F5D5C}" type="datetimeFigureOut">
              <a:rPr lang="en-GB" smtClean="0"/>
              <a:t>30/11/2022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303E2-F76A-4974-A7E4-F3A455EB5866}" type="slidenum">
              <a:rPr lang="en-GB" smtClean="0"/>
              <a:t>‹#›</a:t>
            </a:fld>
            <a:endParaRPr lang="en-GB"/>
          </a:p>
        </p:txBody>
      </p:sp>
    </p:spTree>
    <p:extLst>
      <p:ext uri="{BB962C8B-B14F-4D97-AF65-F5344CB8AC3E}">
        <p14:creationId xmlns:p14="http://schemas.microsoft.com/office/powerpoint/2010/main" val="69684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2410925"/>
          </a:xfrm>
        </p:spPr>
        <p:txBody>
          <a:bodyPr/>
          <a:lstStyle/>
          <a:p>
            <a:r>
              <a:rPr lang="en-GB" dirty="0" smtClean="0"/>
              <a:t>NOVEMBER 2022</a:t>
            </a:r>
            <a:endParaRPr lang="en-GB" dirty="0"/>
          </a:p>
        </p:txBody>
      </p:sp>
      <p:sp>
        <p:nvSpPr>
          <p:cNvPr id="3" name="Subtitle 2"/>
          <p:cNvSpPr>
            <a:spLocks noGrp="1"/>
          </p:cNvSpPr>
          <p:nvPr>
            <p:ph type="subTitle" idx="1"/>
          </p:nvPr>
        </p:nvSpPr>
        <p:spPr/>
        <p:txBody>
          <a:bodyPr/>
          <a:lstStyle/>
          <a:p>
            <a:r>
              <a:rPr lang="en-GB" dirty="0" smtClean="0"/>
              <a:t>SIDCUP WARD</a:t>
            </a:r>
            <a:endParaRPr lang="en-GB" dirty="0"/>
          </a:p>
        </p:txBody>
      </p:sp>
    </p:spTree>
    <p:extLst>
      <p:ext uri="{BB962C8B-B14F-4D97-AF65-F5344CB8AC3E}">
        <p14:creationId xmlns:p14="http://schemas.microsoft.com/office/powerpoint/2010/main" val="1131516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70438"/>
          </a:xfrm>
        </p:spPr>
        <p:txBody>
          <a:bodyPr/>
          <a:lstStyle/>
          <a:p>
            <a:r>
              <a:rPr lang="en-GB" dirty="0" smtClean="0"/>
              <a:t>MOTOR VEHICLE CRIME</a:t>
            </a:r>
            <a:endParaRPr lang="en-GB" dirty="0"/>
          </a:p>
        </p:txBody>
      </p:sp>
      <p:sp>
        <p:nvSpPr>
          <p:cNvPr id="3" name="Content Placeholder 2"/>
          <p:cNvSpPr>
            <a:spLocks noGrp="1"/>
          </p:cNvSpPr>
          <p:nvPr>
            <p:ph idx="1"/>
          </p:nvPr>
        </p:nvSpPr>
        <p:spPr>
          <a:xfrm>
            <a:off x="0" y="800101"/>
            <a:ext cx="12192000" cy="6057900"/>
          </a:xfrm>
        </p:spPr>
        <p:txBody>
          <a:bodyPr>
            <a:normAutofit/>
          </a:bodyPr>
          <a:lstStyle/>
          <a:p>
            <a:r>
              <a:rPr lang="en-GB" sz="1400" dirty="0" smtClean="0"/>
              <a:t>31</a:t>
            </a:r>
            <a:r>
              <a:rPr lang="en-GB" sz="1400" baseline="30000" dirty="0" smtClean="0"/>
              <a:t>ST</a:t>
            </a:r>
            <a:r>
              <a:rPr lang="en-GB" sz="1400" dirty="0" smtClean="0"/>
              <a:t>-01</a:t>
            </a:r>
            <a:r>
              <a:rPr lang="en-GB" sz="1400" baseline="30000" dirty="0" smtClean="0"/>
              <a:t>ST</a:t>
            </a:r>
            <a:r>
              <a:rPr lang="en-GB" sz="1400" dirty="0" smtClean="0"/>
              <a:t> – Toyota Yaris was criminally damaged Station Road after being spray painted between 1600hrs-1900hrs</a:t>
            </a:r>
          </a:p>
          <a:p>
            <a:r>
              <a:rPr lang="en-GB" sz="1400" dirty="0" smtClean="0"/>
              <a:t>01</a:t>
            </a:r>
            <a:r>
              <a:rPr lang="en-GB" sz="1400" baseline="30000" dirty="0" smtClean="0"/>
              <a:t>ST</a:t>
            </a:r>
            <a:r>
              <a:rPr lang="en-GB" sz="1400" dirty="0" smtClean="0"/>
              <a:t> Nov -  Handbag stolen from a passenger seat of a vehicle which was parked at JJ Foods in Maidstone Road.</a:t>
            </a:r>
          </a:p>
          <a:p>
            <a:r>
              <a:rPr lang="en-GB" sz="1400" dirty="0" smtClean="0"/>
              <a:t>02</a:t>
            </a:r>
            <a:r>
              <a:rPr lang="en-GB" sz="1400" baseline="30000" dirty="0" smtClean="0"/>
              <a:t>nd</a:t>
            </a:r>
            <a:r>
              <a:rPr lang="en-GB" sz="1400" dirty="0" smtClean="0"/>
              <a:t>-03</a:t>
            </a:r>
            <a:r>
              <a:rPr lang="en-GB" sz="1400" baseline="30000" dirty="0" smtClean="0"/>
              <a:t>rd</a:t>
            </a:r>
            <a:r>
              <a:rPr lang="en-GB" sz="1400" dirty="0" smtClean="0"/>
              <a:t> – Ford Fiesta stolen from a property in </a:t>
            </a:r>
            <a:r>
              <a:rPr lang="en-GB" sz="1400" dirty="0" err="1" smtClean="0"/>
              <a:t>Eynswood</a:t>
            </a:r>
            <a:r>
              <a:rPr lang="en-GB" sz="1400" dirty="0" smtClean="0"/>
              <a:t> Drive which was later recovered in </a:t>
            </a:r>
            <a:r>
              <a:rPr lang="en-GB" sz="1400" dirty="0" err="1" smtClean="0"/>
              <a:t>Lensbury</a:t>
            </a:r>
            <a:r>
              <a:rPr lang="en-GB" sz="1400" dirty="0" smtClean="0"/>
              <a:t> Way SE2. Male and female seen running away from the parked stolen vehicle.</a:t>
            </a:r>
          </a:p>
          <a:p>
            <a:r>
              <a:rPr lang="en-GB" sz="1400" dirty="0" smtClean="0"/>
              <a:t>02</a:t>
            </a:r>
            <a:r>
              <a:rPr lang="en-GB" sz="1400" baseline="30000" dirty="0" smtClean="0"/>
              <a:t>nd</a:t>
            </a:r>
            <a:r>
              <a:rPr lang="en-GB" sz="1400" dirty="0" smtClean="0"/>
              <a:t> – Ford Fiesta stolen between 2330hrs-2345hrs.</a:t>
            </a:r>
          </a:p>
          <a:p>
            <a:r>
              <a:rPr lang="en-GB" sz="1400" dirty="0" smtClean="0"/>
              <a:t>07</a:t>
            </a:r>
            <a:r>
              <a:rPr lang="en-GB" sz="1400" baseline="30000" dirty="0" smtClean="0"/>
              <a:t>th</a:t>
            </a:r>
            <a:r>
              <a:rPr lang="en-GB" sz="1400" dirty="0" smtClean="0"/>
              <a:t> – </a:t>
            </a:r>
            <a:r>
              <a:rPr lang="en-GB" sz="1400" dirty="0" err="1" smtClean="0"/>
              <a:t>Hanbag</a:t>
            </a:r>
            <a:r>
              <a:rPr lang="en-GB" sz="1400" dirty="0" smtClean="0"/>
              <a:t> was stolen from a vehicle parked at </a:t>
            </a:r>
            <a:r>
              <a:rPr lang="en-GB" sz="1400" dirty="0" err="1" smtClean="0"/>
              <a:t>Morrisons</a:t>
            </a:r>
            <a:r>
              <a:rPr lang="en-GB" sz="1400" dirty="0" smtClean="0"/>
              <a:t>. Victim returned a trolley back to the store and on her return was distracted by a male. Upon arriving at her vehicle she noticed the bag missing.</a:t>
            </a:r>
          </a:p>
          <a:p>
            <a:r>
              <a:rPr lang="en-GB" sz="1400" dirty="0" smtClean="0"/>
              <a:t>28</a:t>
            </a:r>
            <a:r>
              <a:rPr lang="en-GB" sz="1400" baseline="30000" dirty="0" smtClean="0"/>
              <a:t>th</a:t>
            </a:r>
            <a:r>
              <a:rPr lang="en-GB" sz="1400" dirty="0" smtClean="0"/>
              <a:t> Oct – 06</a:t>
            </a:r>
            <a:r>
              <a:rPr lang="en-GB" sz="1400" baseline="30000" dirty="0" smtClean="0"/>
              <a:t>th</a:t>
            </a:r>
            <a:r>
              <a:rPr lang="en-GB" sz="1400" dirty="0" smtClean="0"/>
              <a:t> No – A Peugeot was reportedly stolen however, was found parked round the corner soon afterwards with a window smashed.</a:t>
            </a:r>
          </a:p>
          <a:p>
            <a:r>
              <a:rPr lang="en-GB" sz="1400" dirty="0" smtClean="0"/>
              <a:t>11</a:t>
            </a:r>
            <a:r>
              <a:rPr lang="en-GB" sz="1400" baseline="30000" dirty="0" smtClean="0"/>
              <a:t>th</a:t>
            </a:r>
            <a:r>
              <a:rPr lang="en-GB" sz="1400" dirty="0" smtClean="0"/>
              <a:t> – Catalytic Converter stolen from a BMW1 series in Townsend Close. Suspects were disturbed by the victim and for his troubles had a front window smashed to his property. Female neighbour then came out after hearing the disturbance and she also had a plant pot thrown at her which fortunately missed her. </a:t>
            </a:r>
          </a:p>
          <a:p>
            <a:r>
              <a:rPr lang="en-GB" sz="1400" dirty="0" smtClean="0"/>
              <a:t>17</a:t>
            </a:r>
            <a:r>
              <a:rPr lang="en-GB" sz="1400" baseline="30000" dirty="0" smtClean="0"/>
              <a:t>th</a:t>
            </a:r>
            <a:r>
              <a:rPr lang="en-GB" sz="1400" dirty="0" smtClean="0"/>
              <a:t> – Victim reported slashed tyres on their vehicle in Sidcup High Street between 2050hrs-2108hrs.</a:t>
            </a:r>
          </a:p>
          <a:p>
            <a:r>
              <a:rPr lang="en-GB" sz="1400" dirty="0" smtClean="0"/>
              <a:t>22</a:t>
            </a:r>
            <a:r>
              <a:rPr lang="en-GB" sz="1400" baseline="30000" dirty="0" smtClean="0"/>
              <a:t>nd</a:t>
            </a:r>
            <a:r>
              <a:rPr lang="en-GB" sz="1400" dirty="0" smtClean="0"/>
              <a:t> – Victim reported criminal damage to their vehicle whereby </a:t>
            </a:r>
            <a:r>
              <a:rPr lang="en-GB" sz="1400" dirty="0" err="1" smtClean="0"/>
              <a:t>susp</a:t>
            </a:r>
            <a:r>
              <a:rPr lang="en-GB" sz="1400" dirty="0" smtClean="0"/>
              <a:t> has put a nail in their tyre. Possible neighbour dispute</a:t>
            </a:r>
          </a:p>
          <a:p>
            <a:r>
              <a:rPr lang="en-GB" sz="1400" dirty="0" smtClean="0"/>
              <a:t>29</a:t>
            </a:r>
            <a:r>
              <a:rPr lang="en-GB" sz="1400" baseline="30000" dirty="0" smtClean="0"/>
              <a:t>th</a:t>
            </a:r>
            <a:r>
              <a:rPr lang="en-GB" sz="1400" dirty="0" smtClean="0"/>
              <a:t> – Black Lexus stolen from Middleton Avenue between Monday 28</a:t>
            </a:r>
            <a:r>
              <a:rPr lang="en-GB" sz="1400" baseline="30000" dirty="0" smtClean="0"/>
              <a:t>th</a:t>
            </a:r>
            <a:r>
              <a:rPr lang="en-GB" sz="1400" dirty="0" smtClean="0"/>
              <a:t> – 29</a:t>
            </a:r>
            <a:r>
              <a:rPr lang="en-GB" sz="1400" baseline="30000" dirty="0" smtClean="0"/>
              <a:t>th</a:t>
            </a:r>
            <a:r>
              <a:rPr lang="en-GB" sz="1400" dirty="0" smtClean="0"/>
              <a:t> November. Victim managed to track the vehicle in Ilford which Police later recovered.</a:t>
            </a:r>
            <a:endParaRPr lang="en-GB" sz="1400" dirty="0"/>
          </a:p>
        </p:txBody>
      </p:sp>
    </p:spTree>
    <p:extLst>
      <p:ext uri="{BB962C8B-B14F-4D97-AF65-F5344CB8AC3E}">
        <p14:creationId xmlns:p14="http://schemas.microsoft.com/office/powerpoint/2010/main" val="294076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29762"/>
          </a:xfrm>
        </p:spPr>
        <p:txBody>
          <a:bodyPr/>
          <a:lstStyle/>
          <a:p>
            <a:r>
              <a:rPr lang="en-GB" dirty="0" smtClean="0"/>
              <a:t>ROBBERY – ELM ROAD/CARLTON ROAD</a:t>
            </a:r>
            <a:endParaRPr lang="en-GB" dirty="0"/>
          </a:p>
        </p:txBody>
      </p:sp>
      <p:sp>
        <p:nvSpPr>
          <p:cNvPr id="3" name="Content Placeholder 2"/>
          <p:cNvSpPr>
            <a:spLocks noGrp="1"/>
          </p:cNvSpPr>
          <p:nvPr>
            <p:ph idx="1"/>
          </p:nvPr>
        </p:nvSpPr>
        <p:spPr>
          <a:xfrm>
            <a:off x="0" y="668214"/>
            <a:ext cx="12192000" cy="6189785"/>
          </a:xfrm>
        </p:spPr>
        <p:txBody>
          <a:bodyPr>
            <a:normAutofit/>
          </a:bodyPr>
          <a:lstStyle/>
          <a:p>
            <a:pPr marL="0" indent="0">
              <a:buNone/>
            </a:pPr>
            <a:r>
              <a:rPr lang="en-GB" sz="1400" dirty="0" smtClean="0"/>
              <a:t>On Monday 21</a:t>
            </a:r>
            <a:r>
              <a:rPr lang="en-GB" sz="1400" baseline="30000" dirty="0" smtClean="0"/>
              <a:t>st</a:t>
            </a:r>
            <a:r>
              <a:rPr lang="en-GB" sz="1400" dirty="0" smtClean="0"/>
              <a:t> November 2022 between 1740hrs-1750hrs a young 14yrs old victim walked </a:t>
            </a:r>
            <a:r>
              <a:rPr lang="en-GB" sz="1400" dirty="0"/>
              <a:t>from </a:t>
            </a:r>
            <a:r>
              <a:rPr lang="en-GB" sz="1400" dirty="0" smtClean="0"/>
              <a:t>Waitrose along the High Street towards Main Road </a:t>
            </a:r>
            <a:r>
              <a:rPr lang="en-GB" sz="1400" dirty="0"/>
              <a:t>with </a:t>
            </a:r>
            <a:r>
              <a:rPr lang="en-GB" sz="1400" dirty="0" smtClean="0"/>
              <a:t>friend.  The victim turned left into Elm Road and walked towards Morrison and Carlton Road. </a:t>
            </a:r>
          </a:p>
          <a:p>
            <a:pPr marL="0" indent="0">
              <a:buNone/>
            </a:pPr>
            <a:endParaRPr lang="en-GB" sz="1400" dirty="0"/>
          </a:p>
          <a:p>
            <a:pPr marL="0" indent="0">
              <a:buNone/>
            </a:pPr>
            <a:r>
              <a:rPr lang="en-GB" sz="1400" dirty="0" smtClean="0"/>
              <a:t>Victim then stated that two older males had approached him from behind instructing the victim to give them his coat. The victim replied “NO” and at this stage had allegedly seen a knife. The victim then gave his jacket (Canada Goose) to the two suspects described as white males and was unable to empty his pockets. The victim received a couple of blows to the face which caused a black eye and swelling to the side of his jaw. Victim described that he was “knocked out” after the second punch and couldn’t recall anything afterwards.</a:t>
            </a:r>
          </a:p>
          <a:p>
            <a:pPr marL="0" indent="0">
              <a:buNone/>
            </a:pPr>
            <a:endParaRPr lang="en-GB" sz="1400" dirty="0"/>
          </a:p>
          <a:p>
            <a:pPr marL="0" indent="0">
              <a:buNone/>
            </a:pPr>
            <a:r>
              <a:rPr lang="en-GB" sz="1400" dirty="0" smtClean="0"/>
              <a:t>No suspect descriptions given other than 2 x white males in there late teens. Officers had made numerous attempts to contact the victims friend and at this stage of writing have been unsuccessful in there attempts. Officers spoke to the mother of the victim and the mother was informed by her sons school that he may be involved with gangs.</a:t>
            </a:r>
          </a:p>
          <a:p>
            <a:pPr marL="0" indent="0">
              <a:buNone/>
            </a:pPr>
            <a:endParaRPr lang="en-GB" sz="1400" dirty="0"/>
          </a:p>
          <a:p>
            <a:pPr marL="0" indent="0">
              <a:buNone/>
            </a:pPr>
            <a:r>
              <a:rPr lang="en-GB" sz="1400" dirty="0" smtClean="0"/>
              <a:t>Victim refused to provide police with a statement and medical consent.</a:t>
            </a:r>
          </a:p>
          <a:p>
            <a:pPr marL="0" indent="0">
              <a:buNone/>
            </a:pPr>
            <a:r>
              <a:rPr lang="en-GB" sz="1400" dirty="0" smtClean="0"/>
              <a:t>. </a:t>
            </a:r>
          </a:p>
          <a:p>
            <a:pPr marL="0" indent="0">
              <a:buNone/>
            </a:pPr>
            <a:endParaRPr lang="en-GB" sz="1400" dirty="0"/>
          </a:p>
          <a:p>
            <a:pPr marL="0" indent="0">
              <a:buNone/>
            </a:pPr>
            <a:endParaRPr lang="en-GB" sz="1400" dirty="0" smtClean="0"/>
          </a:p>
          <a:p>
            <a:pPr marL="0" indent="0">
              <a:buNone/>
            </a:pPr>
            <a:endParaRPr lang="en-GB" sz="1400" dirty="0"/>
          </a:p>
        </p:txBody>
      </p:sp>
    </p:spTree>
    <p:extLst>
      <p:ext uri="{BB962C8B-B14F-4D97-AF65-F5344CB8AC3E}">
        <p14:creationId xmlns:p14="http://schemas.microsoft.com/office/powerpoint/2010/main" val="899198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178169"/>
          </a:xfrm>
        </p:spPr>
        <p:txBody>
          <a:bodyPr/>
          <a:lstStyle/>
          <a:p>
            <a:r>
              <a:rPr lang="en-GB" dirty="0" smtClean="0"/>
              <a:t>SIDCUP HILL - BURGLARY</a:t>
            </a:r>
            <a:endParaRPr lang="en-GB" dirty="0"/>
          </a:p>
        </p:txBody>
      </p:sp>
      <p:sp>
        <p:nvSpPr>
          <p:cNvPr id="3" name="Content Placeholder 2"/>
          <p:cNvSpPr>
            <a:spLocks noGrp="1"/>
          </p:cNvSpPr>
          <p:nvPr>
            <p:ph idx="1"/>
          </p:nvPr>
        </p:nvSpPr>
        <p:spPr>
          <a:xfrm>
            <a:off x="-1" y="1178168"/>
            <a:ext cx="12191999" cy="5679831"/>
          </a:xfrm>
        </p:spPr>
        <p:txBody>
          <a:bodyPr>
            <a:normAutofit/>
          </a:bodyPr>
          <a:lstStyle/>
          <a:p>
            <a:r>
              <a:rPr lang="en-GB" sz="1600" dirty="0" smtClean="0"/>
              <a:t>On Friday 04</a:t>
            </a:r>
            <a:r>
              <a:rPr lang="en-GB" sz="1600" baseline="30000" dirty="0" smtClean="0"/>
              <a:t>th</a:t>
            </a:r>
            <a:r>
              <a:rPr lang="en-GB" sz="1600" dirty="0" smtClean="0"/>
              <a:t> November between 1300hrs-1330hrs victim </a:t>
            </a:r>
            <a:r>
              <a:rPr lang="en-GB" sz="1600" dirty="0"/>
              <a:t>invited a male into her property after he ensured that he was an engineer and needed to inspect the property.</a:t>
            </a:r>
            <a:br>
              <a:rPr lang="en-GB" sz="1600" dirty="0"/>
            </a:br>
            <a:r>
              <a:rPr lang="en-GB" sz="1600" dirty="0"/>
              <a:t>The male has searched the property whilst </a:t>
            </a:r>
            <a:r>
              <a:rPr lang="en-GB" sz="1600" dirty="0" smtClean="0"/>
              <a:t>the victim </a:t>
            </a:r>
            <a:r>
              <a:rPr lang="en-GB" sz="1600" dirty="0"/>
              <a:t>sat on the sofa in her front room. The male made a loud noise in the bedroom which has then alerted </a:t>
            </a:r>
            <a:r>
              <a:rPr lang="en-GB" sz="1600" dirty="0" smtClean="0"/>
              <a:t>the victim </a:t>
            </a:r>
            <a:r>
              <a:rPr lang="en-GB" sz="1600" dirty="0"/>
              <a:t>who has then confronted the male.</a:t>
            </a:r>
            <a:br>
              <a:rPr lang="en-GB" sz="1600" dirty="0"/>
            </a:br>
            <a:r>
              <a:rPr lang="en-GB" sz="1600" dirty="0"/>
              <a:t>After the male left the </a:t>
            </a:r>
            <a:r>
              <a:rPr lang="en-GB" sz="1600" dirty="0" smtClean="0"/>
              <a:t>property</a:t>
            </a:r>
            <a:r>
              <a:rPr lang="en-GB" sz="1600" dirty="0"/>
              <a:t> </a:t>
            </a:r>
            <a:r>
              <a:rPr lang="en-GB" sz="1600" dirty="0" smtClean="0"/>
              <a:t>the victim </a:t>
            </a:r>
            <a:r>
              <a:rPr lang="en-GB" sz="1600" dirty="0"/>
              <a:t>noticed that a 9ct gold ring with 3 rubies had been stolen from her bedside drawer. The approximate value of the ring is £300</a:t>
            </a:r>
            <a:r>
              <a:rPr lang="en-GB" sz="1600" dirty="0" smtClean="0"/>
              <a:t>. </a:t>
            </a:r>
          </a:p>
          <a:p>
            <a:r>
              <a:rPr lang="en-GB" sz="1600" dirty="0" smtClean="0"/>
              <a:t>When </a:t>
            </a:r>
            <a:r>
              <a:rPr lang="en-GB" sz="1600" dirty="0"/>
              <a:t>officers asked </a:t>
            </a:r>
            <a:r>
              <a:rPr lang="en-GB" sz="1600" dirty="0" smtClean="0"/>
              <a:t>the victim </a:t>
            </a:r>
            <a:r>
              <a:rPr lang="en-GB" sz="1600" dirty="0"/>
              <a:t>for a description, she </a:t>
            </a:r>
            <a:r>
              <a:rPr lang="en-GB" sz="1600" dirty="0" smtClean="0"/>
              <a:t>was </a:t>
            </a:r>
            <a:r>
              <a:rPr lang="en-GB" sz="1600" dirty="0"/>
              <a:t>unsure as to what the male looked like and stated he </a:t>
            </a:r>
            <a:r>
              <a:rPr lang="en-GB" sz="1600" dirty="0" smtClean="0"/>
              <a:t>wasn’t </a:t>
            </a:r>
            <a:r>
              <a:rPr lang="en-GB" sz="1600" dirty="0"/>
              <a:t>the type you would stare </a:t>
            </a:r>
            <a:r>
              <a:rPr lang="en-GB" sz="1600" dirty="0" smtClean="0"/>
              <a:t>at. He </a:t>
            </a:r>
            <a:r>
              <a:rPr lang="en-GB" sz="1600" dirty="0"/>
              <a:t>was described as a white male, wearing a cap and a "uniform". Key details were unknown.</a:t>
            </a:r>
          </a:p>
        </p:txBody>
      </p:sp>
    </p:spTree>
    <p:extLst>
      <p:ext uri="{BB962C8B-B14F-4D97-AF65-F5344CB8AC3E}">
        <p14:creationId xmlns:p14="http://schemas.microsoft.com/office/powerpoint/2010/main" val="2180146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93531"/>
          </a:xfrm>
        </p:spPr>
        <p:txBody>
          <a:bodyPr/>
          <a:lstStyle/>
          <a:p>
            <a:r>
              <a:rPr lang="en-GB" dirty="0" smtClean="0"/>
              <a:t>FARADAY AVENUE -  BURGLARY</a:t>
            </a:r>
            <a:endParaRPr lang="en-GB" dirty="0"/>
          </a:p>
        </p:txBody>
      </p:sp>
      <p:sp>
        <p:nvSpPr>
          <p:cNvPr id="3" name="Content Placeholder 2"/>
          <p:cNvSpPr>
            <a:spLocks noGrp="1"/>
          </p:cNvSpPr>
          <p:nvPr>
            <p:ph idx="1"/>
          </p:nvPr>
        </p:nvSpPr>
        <p:spPr>
          <a:xfrm>
            <a:off x="0" y="861646"/>
            <a:ext cx="11353800" cy="5315317"/>
          </a:xfrm>
        </p:spPr>
        <p:txBody>
          <a:bodyPr>
            <a:normAutofit/>
          </a:bodyPr>
          <a:lstStyle/>
          <a:p>
            <a:pPr marL="0" indent="0">
              <a:buNone/>
            </a:pPr>
            <a:r>
              <a:rPr lang="en-GB" sz="2000" dirty="0"/>
              <a:t>Victim </a:t>
            </a:r>
            <a:r>
              <a:rPr lang="en-GB" sz="2000" dirty="0" smtClean="0"/>
              <a:t>reported </a:t>
            </a:r>
            <a:r>
              <a:rPr lang="en-GB" sz="2000" dirty="0"/>
              <a:t>that he left his property with the front door closed in the evening of Monday 31st October </a:t>
            </a:r>
            <a:r>
              <a:rPr lang="en-GB" sz="2000" dirty="0" smtClean="0"/>
              <a:t>2022</a:t>
            </a:r>
            <a:r>
              <a:rPr lang="en-GB" sz="2000" dirty="0"/>
              <a:t>. He did not secure the door due to it being damaged by himself in the past. Victim has returned on 6th Nov 22 at </a:t>
            </a:r>
            <a:r>
              <a:rPr lang="en-GB" sz="2000" dirty="0" err="1"/>
              <a:t>approx</a:t>
            </a:r>
            <a:r>
              <a:rPr lang="en-GB" sz="2000" dirty="0"/>
              <a:t> 08:30 </a:t>
            </a:r>
            <a:r>
              <a:rPr lang="en-GB" sz="2000" dirty="0" smtClean="0"/>
              <a:t>hours </a:t>
            </a:r>
            <a:r>
              <a:rPr lang="en-GB" sz="2000" dirty="0"/>
              <a:t>to find his front door wide open. Victim </a:t>
            </a:r>
            <a:r>
              <a:rPr lang="en-GB" sz="2000" dirty="0" smtClean="0"/>
              <a:t>reported his 32 </a:t>
            </a:r>
            <a:r>
              <a:rPr lang="en-GB" sz="2000" dirty="0"/>
              <a:t>Inch Smart Television and His Amazon Fire Stick missing from his flat. Victim did not give anyone permission to take these items and knows that someone has been in his property as </a:t>
            </a:r>
            <a:r>
              <a:rPr lang="en-GB" sz="2000" dirty="0" smtClean="0"/>
              <a:t>kitchen </a:t>
            </a:r>
            <a:r>
              <a:rPr lang="en-GB" sz="2000" dirty="0"/>
              <a:t>draws and oven door were open upon his return.</a:t>
            </a:r>
            <a:br>
              <a:rPr lang="en-GB" sz="2000" dirty="0"/>
            </a:br>
            <a:r>
              <a:rPr lang="en-GB" sz="2000" dirty="0"/>
              <a:t/>
            </a:r>
            <a:br>
              <a:rPr lang="en-GB" sz="2000" dirty="0"/>
            </a:br>
            <a:r>
              <a:rPr lang="en-GB" sz="2000" dirty="0"/>
              <a:t>There </a:t>
            </a:r>
            <a:r>
              <a:rPr lang="en-GB" sz="2000" dirty="0" smtClean="0"/>
              <a:t>was no </a:t>
            </a:r>
            <a:r>
              <a:rPr lang="en-GB" sz="2000" dirty="0"/>
              <a:t>CCTV </a:t>
            </a:r>
            <a:r>
              <a:rPr lang="en-GB" sz="2000" dirty="0" smtClean="0"/>
              <a:t>at </a:t>
            </a:r>
            <a:r>
              <a:rPr lang="en-GB" sz="2000" dirty="0"/>
              <a:t>the </a:t>
            </a:r>
            <a:r>
              <a:rPr lang="en-GB" sz="2000" dirty="0" smtClean="0"/>
              <a:t>property</a:t>
            </a:r>
            <a:r>
              <a:rPr lang="en-GB" sz="2000" dirty="0"/>
              <a:t>, </a:t>
            </a:r>
            <a:r>
              <a:rPr lang="en-GB" sz="2000" dirty="0" smtClean="0"/>
              <a:t>neighbour </a:t>
            </a:r>
            <a:r>
              <a:rPr lang="en-GB" sz="2000" dirty="0"/>
              <a:t>opposite does have a ring door bell but it does not work at this time.</a:t>
            </a:r>
            <a:br>
              <a:rPr lang="en-GB" sz="2000" dirty="0"/>
            </a:br>
            <a:r>
              <a:rPr lang="en-GB" sz="2000" dirty="0"/>
              <a:t/>
            </a:r>
            <a:br>
              <a:rPr lang="en-GB" sz="2000" dirty="0"/>
            </a:br>
            <a:r>
              <a:rPr lang="en-GB" sz="2000" dirty="0"/>
              <a:t>Victim was given safeguarding advice to secure the address and get in touch with his landlord to change locks and look at CCTV Options</a:t>
            </a:r>
          </a:p>
        </p:txBody>
      </p:sp>
    </p:spTree>
    <p:extLst>
      <p:ext uri="{BB962C8B-B14F-4D97-AF65-F5344CB8AC3E}">
        <p14:creationId xmlns:p14="http://schemas.microsoft.com/office/powerpoint/2010/main" val="24197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24262"/>
          </a:xfrm>
        </p:spPr>
        <p:txBody>
          <a:bodyPr>
            <a:normAutofit/>
          </a:bodyPr>
          <a:lstStyle/>
          <a:p>
            <a:r>
              <a:rPr lang="en-GB" sz="3200" dirty="0" smtClean="0"/>
              <a:t>SCOUTS ASSOCIATION, GRASSINGTON RD - BURGLARY</a:t>
            </a:r>
            <a:endParaRPr lang="en-GB" sz="3200" dirty="0"/>
          </a:p>
        </p:txBody>
      </p:sp>
      <p:sp>
        <p:nvSpPr>
          <p:cNvPr id="3" name="Content Placeholder 2"/>
          <p:cNvSpPr>
            <a:spLocks noGrp="1"/>
          </p:cNvSpPr>
          <p:nvPr>
            <p:ph idx="1"/>
          </p:nvPr>
        </p:nvSpPr>
        <p:spPr>
          <a:xfrm>
            <a:off x="0" y="1124262"/>
            <a:ext cx="12192000" cy="5733737"/>
          </a:xfrm>
        </p:spPr>
        <p:txBody>
          <a:bodyPr>
            <a:normAutofit/>
          </a:bodyPr>
          <a:lstStyle/>
          <a:p>
            <a:pPr marL="0" indent="0">
              <a:buNone/>
            </a:pPr>
            <a:r>
              <a:rPr lang="en-GB" sz="1800" dirty="0" smtClean="0"/>
              <a:t>Between Wednesday 02</a:t>
            </a:r>
            <a:r>
              <a:rPr lang="en-GB" sz="1800" baseline="30000" dirty="0" smtClean="0"/>
              <a:t>nd</a:t>
            </a:r>
            <a:r>
              <a:rPr lang="en-GB" sz="1800" dirty="0" smtClean="0"/>
              <a:t> November and Monday 07</a:t>
            </a:r>
            <a:r>
              <a:rPr lang="en-GB" sz="1800" baseline="30000" dirty="0" smtClean="0"/>
              <a:t>th</a:t>
            </a:r>
            <a:r>
              <a:rPr lang="en-GB" sz="1800" dirty="0" smtClean="0"/>
              <a:t> November the Scouts Association in </a:t>
            </a:r>
            <a:r>
              <a:rPr lang="en-GB" sz="1800" dirty="0" err="1" smtClean="0"/>
              <a:t>Grassington</a:t>
            </a:r>
            <a:r>
              <a:rPr lang="en-GB" sz="1800" dirty="0" smtClean="0"/>
              <a:t> Road was broken into. Half the windows were smashed according to the victim and traces of blood were found in the kitchen area on some shards of glass.</a:t>
            </a:r>
          </a:p>
          <a:p>
            <a:pPr marL="0" indent="0">
              <a:buNone/>
            </a:pPr>
            <a:r>
              <a:rPr lang="en-GB" sz="1800" dirty="0" smtClean="0"/>
              <a:t>SOCO attended the scene to take swabs of the blood which resulted in identifying suspect for this burglary.</a:t>
            </a:r>
            <a:r>
              <a:rPr lang="en-GB" sz="1800" dirty="0"/>
              <a:t/>
            </a:r>
            <a:br>
              <a:rPr lang="en-GB" sz="1800" dirty="0"/>
            </a:br>
            <a:endParaRPr lang="en-GB" sz="1800" dirty="0"/>
          </a:p>
          <a:p>
            <a:pPr marL="0" indent="0">
              <a:buNone/>
            </a:pPr>
            <a:r>
              <a:rPr lang="en-GB" sz="1800" dirty="0" smtClean="0"/>
              <a:t>Suspect was arrested and interviewed and has since been charged for the offence of burglary.</a:t>
            </a:r>
            <a:r>
              <a:rPr lang="en-GB" sz="1800" dirty="0"/>
              <a:t/>
            </a:r>
            <a:br>
              <a:rPr lang="en-GB" sz="1800" dirty="0"/>
            </a:br>
            <a:endParaRPr lang="en-GB" sz="1800" dirty="0"/>
          </a:p>
        </p:txBody>
      </p:sp>
    </p:spTree>
    <p:extLst>
      <p:ext uri="{BB962C8B-B14F-4D97-AF65-F5344CB8AC3E}">
        <p14:creationId xmlns:p14="http://schemas.microsoft.com/office/powerpoint/2010/main" val="4128158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16623"/>
          </a:xfrm>
        </p:spPr>
        <p:txBody>
          <a:bodyPr/>
          <a:lstStyle/>
          <a:p>
            <a:r>
              <a:rPr lang="en-GB" dirty="0" smtClean="0"/>
              <a:t>SCHOOLS TARGETED WITH BURGLARIES</a:t>
            </a:r>
            <a:endParaRPr lang="en-GB" dirty="0"/>
          </a:p>
        </p:txBody>
      </p:sp>
      <p:sp>
        <p:nvSpPr>
          <p:cNvPr id="3" name="Content Placeholder 2"/>
          <p:cNvSpPr>
            <a:spLocks noGrp="1"/>
          </p:cNvSpPr>
          <p:nvPr>
            <p:ph idx="1"/>
          </p:nvPr>
        </p:nvSpPr>
        <p:spPr>
          <a:xfrm>
            <a:off x="0" y="861646"/>
            <a:ext cx="12192000" cy="5996354"/>
          </a:xfrm>
        </p:spPr>
        <p:txBody>
          <a:bodyPr>
            <a:normAutofit/>
          </a:bodyPr>
          <a:lstStyle/>
          <a:p>
            <a:pPr marL="0" indent="0">
              <a:buNone/>
            </a:pPr>
            <a:r>
              <a:rPr lang="en-GB" sz="1800" dirty="0" smtClean="0"/>
              <a:t>Three youths were seen breaking into Royal Park Primary school on Saturday 05</a:t>
            </a:r>
            <a:r>
              <a:rPr lang="en-GB" sz="1800" baseline="30000" dirty="0" smtClean="0"/>
              <a:t>th</a:t>
            </a:r>
            <a:r>
              <a:rPr lang="en-GB" sz="1800" dirty="0" smtClean="0"/>
              <a:t> November at approx. 1950hrs. The youths were seen on CCTV jumping over a high fence before squeezing their way through a fire gate and lifting up a panel to gain entry to the pool area. The youths left the pool at 20:02hrs.</a:t>
            </a:r>
          </a:p>
          <a:p>
            <a:pPr marL="0" indent="0">
              <a:buNone/>
            </a:pPr>
            <a:r>
              <a:rPr lang="en-GB" sz="1800" dirty="0" smtClean="0"/>
              <a:t>On Sunday 06</a:t>
            </a:r>
            <a:r>
              <a:rPr lang="en-GB" sz="1800" baseline="30000" dirty="0" smtClean="0"/>
              <a:t>th</a:t>
            </a:r>
            <a:r>
              <a:rPr lang="en-GB" sz="1800" dirty="0" smtClean="0"/>
              <a:t> November at 1800hrs it’s understood the same youths broke in again and left at 18:35hrs. </a:t>
            </a:r>
            <a:endParaRPr lang="en-GB" sz="1800" dirty="0"/>
          </a:p>
          <a:p>
            <a:pPr marL="0" indent="0">
              <a:buNone/>
            </a:pPr>
            <a:r>
              <a:rPr lang="en-GB" sz="1800" dirty="0" smtClean="0"/>
              <a:t>It’s understood these youths had in fact broke into Royal Primary school on a further two occasion and in one incident had caused over £8,000 worth of damage. The school was once again targeted on Saturday 26</a:t>
            </a:r>
            <a:r>
              <a:rPr lang="en-GB" sz="1800" baseline="30000" dirty="0" smtClean="0"/>
              <a:t>th</a:t>
            </a:r>
            <a:r>
              <a:rPr lang="en-GB" sz="1800" dirty="0" smtClean="0"/>
              <a:t> November between 2215hrs-2225hrs. CCTV shows a male dressed in black on site breaking into the chemical store in the swimming pool area before also breaking into the shed at the rear of the building. </a:t>
            </a:r>
          </a:p>
          <a:p>
            <a:pPr marL="0" indent="0">
              <a:buNone/>
            </a:pPr>
            <a:endParaRPr lang="en-GB" sz="1800" dirty="0"/>
          </a:p>
          <a:p>
            <a:pPr marL="0" indent="0">
              <a:buNone/>
            </a:pPr>
            <a:r>
              <a:rPr lang="en-GB" sz="1800" dirty="0" smtClean="0"/>
              <a:t>CLEEVE PARK SCHOOL</a:t>
            </a:r>
          </a:p>
          <a:p>
            <a:pPr marL="0" indent="0">
              <a:buNone/>
            </a:pPr>
            <a:r>
              <a:rPr lang="en-GB" sz="1800" dirty="0" smtClean="0"/>
              <a:t>Between Friday 11</a:t>
            </a:r>
            <a:r>
              <a:rPr lang="en-GB" sz="1800" baseline="30000" dirty="0" smtClean="0"/>
              <a:t>th</a:t>
            </a:r>
            <a:r>
              <a:rPr lang="en-GB" sz="1800" dirty="0" smtClean="0"/>
              <a:t> November and Saturday 12</a:t>
            </a:r>
            <a:r>
              <a:rPr lang="en-GB" sz="1800" baseline="30000" dirty="0" smtClean="0"/>
              <a:t>th</a:t>
            </a:r>
            <a:r>
              <a:rPr lang="en-GB" sz="1800" dirty="0" smtClean="0"/>
              <a:t> November Cleeve Park School was also broken into and two fire extinguishers were stolen. It’s understood the suspects had managed to force one of the windows open to gain access however, the suspects failed to gain access to the main building.</a:t>
            </a:r>
          </a:p>
          <a:p>
            <a:pPr marL="0" indent="0">
              <a:buNone/>
            </a:pPr>
            <a:r>
              <a:rPr lang="en-GB" sz="1800" dirty="0"/>
              <a:t> </a:t>
            </a:r>
            <a:endParaRPr lang="en-GB" sz="1800" dirty="0" smtClean="0"/>
          </a:p>
          <a:p>
            <a:pPr marL="0" indent="0">
              <a:buNone/>
            </a:pPr>
            <a:r>
              <a:rPr lang="en-GB" sz="1800" dirty="0" smtClean="0"/>
              <a:t>SHENSTONE SCHOOL </a:t>
            </a:r>
            <a:r>
              <a:rPr lang="en-GB" sz="1800" dirty="0"/>
              <a:t>         </a:t>
            </a:r>
            <a:br>
              <a:rPr lang="en-GB" sz="1800" dirty="0"/>
            </a:br>
            <a:r>
              <a:rPr lang="en-GB" sz="1800" dirty="0"/>
              <a:t> </a:t>
            </a:r>
            <a:r>
              <a:rPr lang="en-GB" sz="1800" dirty="0" smtClean="0"/>
              <a:t>A building site at Shenstone School </a:t>
            </a:r>
            <a:r>
              <a:rPr lang="en-GB" sz="1800" dirty="0" err="1" smtClean="0"/>
              <a:t>nextdoor</a:t>
            </a:r>
            <a:r>
              <a:rPr lang="en-GB" sz="1800" dirty="0" smtClean="0"/>
              <a:t> was also broken into and some tools stolen in the process. This occurred between Tuesday 08</a:t>
            </a:r>
            <a:r>
              <a:rPr lang="en-GB" sz="1800" baseline="30000" dirty="0" smtClean="0"/>
              <a:t>th</a:t>
            </a:r>
            <a:r>
              <a:rPr lang="en-GB" sz="1800" dirty="0" smtClean="0"/>
              <a:t> – Wednesday 09</a:t>
            </a:r>
            <a:r>
              <a:rPr lang="en-GB" sz="1800" baseline="30000" dirty="0" smtClean="0"/>
              <a:t>th</a:t>
            </a:r>
            <a:r>
              <a:rPr lang="en-GB" sz="1800" dirty="0" smtClean="0"/>
              <a:t> November.</a:t>
            </a:r>
            <a:r>
              <a:rPr lang="en-GB" sz="1800" dirty="0"/>
              <a:t>  </a:t>
            </a:r>
            <a:endParaRPr lang="en-GB" sz="1800" dirty="0" smtClean="0"/>
          </a:p>
          <a:p>
            <a:pPr marL="0" indent="0">
              <a:buNone/>
            </a:pPr>
            <a:r>
              <a:rPr lang="en-GB" sz="1800" dirty="0"/>
              <a:t>             </a:t>
            </a:r>
            <a:endParaRPr lang="en-GB" sz="1800" dirty="0" smtClean="0"/>
          </a:p>
        </p:txBody>
      </p:sp>
    </p:spTree>
    <p:extLst>
      <p:ext uri="{BB962C8B-B14F-4D97-AF65-F5344CB8AC3E}">
        <p14:creationId xmlns:p14="http://schemas.microsoft.com/office/powerpoint/2010/main" val="4262788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03385"/>
          </a:xfrm>
        </p:spPr>
        <p:txBody>
          <a:bodyPr/>
          <a:lstStyle/>
          <a:p>
            <a:r>
              <a:rPr lang="en-GB" dirty="0" smtClean="0"/>
              <a:t>THE DENY’S, THE GREEN, ATT.BURGLARY</a:t>
            </a:r>
            <a:endParaRPr lang="en-GB" dirty="0"/>
          </a:p>
        </p:txBody>
      </p:sp>
      <p:sp>
        <p:nvSpPr>
          <p:cNvPr id="3" name="Content Placeholder 2"/>
          <p:cNvSpPr>
            <a:spLocks noGrp="1"/>
          </p:cNvSpPr>
          <p:nvPr>
            <p:ph idx="1"/>
          </p:nvPr>
        </p:nvSpPr>
        <p:spPr>
          <a:xfrm>
            <a:off x="0" y="703386"/>
            <a:ext cx="12192000" cy="6154614"/>
          </a:xfrm>
        </p:spPr>
        <p:txBody>
          <a:bodyPr>
            <a:normAutofit/>
          </a:bodyPr>
          <a:lstStyle/>
          <a:p>
            <a:r>
              <a:rPr lang="en-GB" sz="2400" dirty="0"/>
              <a:t>On TUESDAY 8th NOVEMBER 2022 at 1434 hours VIW1, Sara has made an online submission report to the police in relation to an attempted break in. Sara states that on the 08/11/2022 at about 1330 hours she was upstairs in her address of ST.DENYS, THE GREEN, DA14 when she heard someone knocking on the door. Sara was upstairs and so she did not answer the door, Sara went downstairs about 5 minutes later and opened her front door to see a male with a drill in his hand. Sara states that as soon as the male saw her he put the drill back in his tool bag and ran away, she believes he was going o break into her address. </a:t>
            </a:r>
            <a:br>
              <a:rPr lang="en-GB" sz="2400" dirty="0"/>
            </a:br>
            <a:r>
              <a:rPr lang="en-GB" sz="2400" dirty="0"/>
              <a:t/>
            </a:r>
            <a:br>
              <a:rPr lang="en-GB" sz="2400" dirty="0"/>
            </a:br>
            <a:r>
              <a:rPr lang="en-GB" sz="2400" dirty="0"/>
              <a:t>There is no CCTV footage, no forensic opportunities and no suspect description at this stage. </a:t>
            </a:r>
            <a:r>
              <a:rPr lang="en-GB" sz="1200" dirty="0"/>
              <a:t/>
            </a:r>
            <a:br>
              <a:rPr lang="en-GB" sz="1200" dirty="0"/>
            </a:br>
            <a:endParaRPr lang="en-GB" sz="1200" dirty="0"/>
          </a:p>
        </p:txBody>
      </p:sp>
    </p:spTree>
    <p:extLst>
      <p:ext uri="{BB962C8B-B14F-4D97-AF65-F5344CB8AC3E}">
        <p14:creationId xmlns:p14="http://schemas.microsoft.com/office/powerpoint/2010/main" val="1085732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66091"/>
          </a:xfrm>
        </p:spPr>
        <p:txBody>
          <a:bodyPr/>
          <a:lstStyle/>
          <a:p>
            <a:r>
              <a:rPr lang="en-GB" dirty="0" smtClean="0"/>
              <a:t>BEXLEY LANE RESIDENTAL BURGLARY</a:t>
            </a:r>
            <a:endParaRPr lang="en-GB" dirty="0"/>
          </a:p>
        </p:txBody>
      </p:sp>
      <p:sp>
        <p:nvSpPr>
          <p:cNvPr id="3" name="Content Placeholder 2"/>
          <p:cNvSpPr>
            <a:spLocks noGrp="1"/>
          </p:cNvSpPr>
          <p:nvPr>
            <p:ph idx="1"/>
          </p:nvPr>
        </p:nvSpPr>
        <p:spPr>
          <a:xfrm>
            <a:off x="0" y="923192"/>
            <a:ext cx="12192000" cy="5253771"/>
          </a:xfrm>
        </p:spPr>
        <p:txBody>
          <a:bodyPr/>
          <a:lstStyle/>
          <a:p>
            <a:pPr marL="0" indent="0">
              <a:buNone/>
            </a:pPr>
            <a:r>
              <a:rPr lang="en-GB" dirty="0" smtClean="0"/>
              <a:t>A residential property was broken into in Bexley Lane near Cleeve Park School. On Wednesday 16</a:t>
            </a:r>
            <a:r>
              <a:rPr lang="en-GB" baseline="30000" dirty="0" smtClean="0"/>
              <a:t>th</a:t>
            </a:r>
            <a:r>
              <a:rPr lang="en-GB" dirty="0" smtClean="0"/>
              <a:t> November between 1510hrs-1800hrs four suspects broke into the property by smashing the glass panel to the rear patio doors. Suspects have then searched several bedrooms as well as downstairs and a large quantity of cash and jewellery was stolen. </a:t>
            </a:r>
          </a:p>
          <a:p>
            <a:pPr marL="0" indent="0">
              <a:buNone/>
            </a:pPr>
            <a:r>
              <a:rPr lang="en-GB" dirty="0" smtClean="0"/>
              <a:t>CCTV cameras from neighbouring properties was viewed however, the quality was very poor. Extensive door to door enquiries </a:t>
            </a:r>
            <a:r>
              <a:rPr lang="en-GB" dirty="0" err="1" smtClean="0"/>
              <a:t>wre</a:t>
            </a:r>
            <a:r>
              <a:rPr lang="en-GB" dirty="0" smtClean="0"/>
              <a:t> also completed</a:t>
            </a:r>
            <a:r>
              <a:rPr lang="en-GB" dirty="0"/>
              <a:t/>
            </a:r>
            <a:br>
              <a:rPr lang="en-GB" dirty="0"/>
            </a:br>
            <a:endParaRPr lang="en-GB" dirty="0"/>
          </a:p>
        </p:txBody>
      </p:sp>
    </p:spTree>
    <p:extLst>
      <p:ext uri="{BB962C8B-B14F-4D97-AF65-F5344CB8AC3E}">
        <p14:creationId xmlns:p14="http://schemas.microsoft.com/office/powerpoint/2010/main" val="3430111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75945"/>
          </a:xfrm>
        </p:spPr>
        <p:txBody>
          <a:bodyPr/>
          <a:lstStyle/>
          <a:p>
            <a:r>
              <a:rPr lang="en-GB" dirty="0" smtClean="0"/>
              <a:t>Criminal Damage, Sidcup Place</a:t>
            </a:r>
            <a:endParaRPr lang="en-GB" dirty="0"/>
          </a:p>
        </p:txBody>
      </p:sp>
      <p:sp>
        <p:nvSpPr>
          <p:cNvPr id="3" name="Content Placeholder 2"/>
          <p:cNvSpPr>
            <a:spLocks noGrp="1"/>
          </p:cNvSpPr>
          <p:nvPr>
            <p:ph idx="1"/>
          </p:nvPr>
        </p:nvSpPr>
        <p:spPr>
          <a:xfrm>
            <a:off x="0" y="975946"/>
            <a:ext cx="12192000" cy="5882054"/>
          </a:xfrm>
        </p:spPr>
        <p:txBody>
          <a:bodyPr>
            <a:normAutofit/>
          </a:bodyPr>
          <a:lstStyle/>
          <a:p>
            <a:r>
              <a:rPr lang="en-GB" sz="1500" dirty="0" smtClean="0"/>
              <a:t>On Friday 04</a:t>
            </a:r>
            <a:r>
              <a:rPr lang="en-GB" sz="1500" baseline="30000" dirty="0" smtClean="0"/>
              <a:t>th</a:t>
            </a:r>
            <a:r>
              <a:rPr lang="en-GB" sz="1500" dirty="0" smtClean="0"/>
              <a:t> </a:t>
            </a:r>
            <a:r>
              <a:rPr lang="en-GB" sz="1500" smtClean="0"/>
              <a:t>November between 1500hrs-1510hrs police </a:t>
            </a:r>
            <a:r>
              <a:rPr lang="en-GB" sz="1500" dirty="0"/>
              <a:t>were called to Sidcup Place relating to a group of 6 youths that had been vandalising a therapy building which is located in The Green. The youths had pulled down and damaged 2 SWANN CCTV cameras and knocked down a plant pot. Total damage is estimated at around £300 by the owner of the therapy building   </a:t>
            </a:r>
            <a:br>
              <a:rPr lang="en-GB" sz="1500" dirty="0"/>
            </a:br>
            <a:r>
              <a:rPr lang="en-GB" sz="1500" dirty="0"/>
              <a:t>On police arrival the group of youths ran away with officers pursuing.</a:t>
            </a:r>
            <a:br>
              <a:rPr lang="en-GB" sz="1500" dirty="0"/>
            </a:br>
            <a:r>
              <a:rPr lang="en-GB" sz="1500" dirty="0"/>
              <a:t/>
            </a:r>
            <a:br>
              <a:rPr lang="en-GB" sz="1500" dirty="0"/>
            </a:br>
            <a:r>
              <a:rPr lang="en-GB" sz="1500" dirty="0"/>
              <a:t>Officers then returned to the building and took details from the two victims who stated that one of the suspects had a knife but believes it was an empty threat to let him go </a:t>
            </a:r>
            <a:r>
              <a:rPr lang="en-GB" sz="1500" dirty="0" smtClean="0"/>
              <a:t>as they </a:t>
            </a:r>
            <a:r>
              <a:rPr lang="en-GB" sz="1500" dirty="0"/>
              <a:t>had him detained at the time. </a:t>
            </a:r>
            <a:br>
              <a:rPr lang="en-GB" sz="1500" dirty="0"/>
            </a:br>
            <a:r>
              <a:rPr lang="en-GB" sz="1500" dirty="0"/>
              <a:t/>
            </a:r>
            <a:br>
              <a:rPr lang="en-GB" sz="1500" dirty="0"/>
            </a:br>
            <a:r>
              <a:rPr lang="en-GB" sz="1500" dirty="0"/>
              <a:t>One of the youths didn’t run when police arrived and was identified by the informant as one of the youths that was involved but didn’t damage anything. This suspect was taken home by local SNT units </a:t>
            </a:r>
          </a:p>
          <a:p>
            <a:r>
              <a:rPr lang="en-GB" sz="1500" dirty="0"/>
              <a:t>Police also received a call from a local business owner prior to this report who supplied images of males acting suspiciously on NELSON ROAD carrying a wrench. These males were known to officers by the description provided to on route to the call.  The description also matched that of the male who was detained</a:t>
            </a:r>
            <a:r>
              <a:rPr lang="en-GB" sz="1500" dirty="0" smtClean="0"/>
              <a:t>.</a:t>
            </a:r>
          </a:p>
          <a:p>
            <a:endParaRPr lang="en-GB" sz="1500" dirty="0"/>
          </a:p>
          <a:p>
            <a:r>
              <a:rPr lang="en-GB" sz="1500" dirty="0" smtClean="0"/>
              <a:t>It’s understood some of these youths are also involved in the school burglaries as well as other criminal damage and shop lifting</a:t>
            </a:r>
            <a:endParaRPr lang="en-GB" sz="1500" dirty="0"/>
          </a:p>
          <a:p>
            <a:endParaRPr lang="en-GB" sz="1400" dirty="0"/>
          </a:p>
        </p:txBody>
      </p:sp>
    </p:spTree>
    <p:extLst>
      <p:ext uri="{BB962C8B-B14F-4D97-AF65-F5344CB8AC3E}">
        <p14:creationId xmlns:p14="http://schemas.microsoft.com/office/powerpoint/2010/main" val="1754656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1670</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NOVEMBER 2022</vt:lpstr>
      <vt:lpstr>ROBBERY – ELM ROAD/CARLTON ROAD</vt:lpstr>
      <vt:lpstr>SIDCUP HILL - BURGLARY</vt:lpstr>
      <vt:lpstr>FARADAY AVENUE -  BURGLARY</vt:lpstr>
      <vt:lpstr>SCOUTS ASSOCIATION, GRASSINGTON RD - BURGLARY</vt:lpstr>
      <vt:lpstr>SCHOOLS TARGETED WITH BURGLARIES</vt:lpstr>
      <vt:lpstr>THE DENY’S, THE GREEN, ATT.BURGLARY</vt:lpstr>
      <vt:lpstr>BEXLEY LANE RESIDENTAL BURGLARY</vt:lpstr>
      <vt:lpstr>Criminal Damage, Sidcup Place</vt:lpstr>
      <vt:lpstr>MOTOR VEHICLE CRIME</vt:lpstr>
    </vt:vector>
  </TitlesOfParts>
  <Company>MPS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2022</dc:title>
  <dc:creator>Graves Steve A - SE-CU</dc:creator>
  <cp:lastModifiedBy>Graves Steve A - SE-CU</cp:lastModifiedBy>
  <cp:revision>48</cp:revision>
  <cp:lastPrinted>2022-10-11T18:14:24Z</cp:lastPrinted>
  <dcterms:created xsi:type="dcterms:W3CDTF">2022-09-12T14:22:15Z</dcterms:created>
  <dcterms:modified xsi:type="dcterms:W3CDTF">2022-11-30T18:44:39Z</dcterms:modified>
</cp:coreProperties>
</file>